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58" r:id="rId4"/>
    <p:sldId id="262" r:id="rId5"/>
    <p:sldId id="261" r:id="rId6"/>
    <p:sldId id="263" r:id="rId7"/>
    <p:sldId id="260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626"/>
    <a:srgbClr val="FFD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73333" autoAdjust="0"/>
  </p:normalViewPr>
  <p:slideViewPr>
    <p:cSldViewPr snapToGrid="0">
      <p:cViewPr varScale="1">
        <p:scale>
          <a:sx n="120" d="100"/>
          <a:sy n="120" d="100"/>
        </p:scale>
        <p:origin x="10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91095-61F3-44D3-9C90-7C41EA3CF097}" type="datetimeFigureOut">
              <a:rPr lang="en-US" smtClean="0"/>
              <a:t>3/12/20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9F50A-0E1E-4715-B14C-A4B1B7A1A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1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31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500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143000"/>
            <a:ext cx="21336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143000"/>
            <a:ext cx="62484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032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075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30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191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1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432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72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61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1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69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46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746125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9043" tIns="9522" rIns="19043" bIns="952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00">
              <a:solidFill>
                <a:srgbClr val="000000"/>
              </a:solidFill>
              <a:latin typeface="Times" pitchFamily="-65" charset="0"/>
              <a:ea typeface="ＭＳ Ｐゴシック" pitchFamily="-65" charset="-128"/>
              <a:sym typeface="Gill Sans" pitchFamily="-65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746125"/>
            <a:ext cx="9144000" cy="647036"/>
          </a:xfrm>
          <a:prstGeom prst="rect">
            <a:avLst/>
          </a:prstGeom>
          <a:solidFill>
            <a:srgbClr val="FFD26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00">
              <a:solidFill>
                <a:srgbClr val="000000"/>
              </a:solidFill>
              <a:latin typeface="Times" pitchFamily="-65" charset="0"/>
              <a:ea typeface="ヒラギノ角ゴ ProN W3" pitchFamily="-65" charset="-128"/>
              <a:sym typeface="Gill Sans" pitchFamily="-65" charset="0"/>
            </a:endParaRPr>
          </a:p>
        </p:txBody>
      </p:sp>
      <p:pic>
        <p:nvPicPr>
          <p:cNvPr id="13317" name="Picture 12" descr="ISURE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75" y="127000"/>
            <a:ext cx="3217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17500" y="439738"/>
            <a:ext cx="35687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43" tIns="9522" rIns="19043" bIns="952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FFD261"/>
                </a:solidFill>
                <a:ea typeface="ヒラギノ角ゴ ProN W3" pitchFamily="-65" charset="-128"/>
                <a:sym typeface="Gill Sans" pitchFamily="-65" charset="0"/>
              </a:rPr>
              <a:t>Chemical and Biological Engineering</a:t>
            </a:r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02943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3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9979"/>
            <a:ext cx="8534400" cy="502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516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E1126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E1126"/>
          </a:solidFill>
          <a:latin typeface="Impact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E1126"/>
          </a:solidFill>
          <a:latin typeface="Impact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E1126"/>
          </a:solidFill>
          <a:latin typeface="Impact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E1126"/>
          </a:solidFill>
          <a:latin typeface="Impact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Impact" pitchFamily="-10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Impact" pitchFamily="-10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Impact" pitchFamily="-10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Impact" pitchFamily="-109" charset="0"/>
        </a:defRPr>
      </a:lvl9pPr>
    </p:titleStyle>
    <p:bodyStyle>
      <a:lvl1pPr marL="347663" indent="-347663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Font typeface="Times" charset="0"/>
        <a:buChar char="•"/>
        <a:defRPr sz="2200">
          <a:solidFill>
            <a:schemeClr val="tx1"/>
          </a:solidFill>
          <a:latin typeface="+mn-lt"/>
          <a:ea typeface="ＭＳ Ｐゴシック" pitchFamily="-109" charset="-128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109" charset="-128"/>
        </a:defRPr>
      </a:lvl3pPr>
      <a:lvl4pPr marL="1201738" indent="-173038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Font typeface="Times" charset="0"/>
        <a:buChar char="•"/>
        <a:defRPr sz="1500">
          <a:solidFill>
            <a:schemeClr val="tx1"/>
          </a:solidFill>
          <a:latin typeface="+mn-lt"/>
          <a:ea typeface="ＭＳ Ｐゴシック" pitchFamily="-109" charset="-128"/>
        </a:defRPr>
      </a:lvl4pPr>
      <a:lvl5pPr marL="1492250" indent="-17145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Font typeface="Times" charset="0"/>
        <a:buChar char="•"/>
        <a:tabLst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57785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Times" pitchFamily="-109" charset="0"/>
        <a:buChar char="•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62357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Times" pitchFamily="-109" charset="0"/>
        <a:buChar char="•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66929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Times" pitchFamily="-109" charset="0"/>
        <a:buChar char="•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71501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Times" pitchFamily="-109" charset="0"/>
        <a:buChar char="•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94BB-B418-6B4D-AFD4-EAF97C715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172CA-344C-DC42-A6E6-4600F3B46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WebEx and Zoom (Colin)</a:t>
            </a:r>
          </a:p>
          <a:p>
            <a:r>
              <a:rPr lang="en-US" sz="2400" dirty="0"/>
              <a:t>Impact</a:t>
            </a:r>
          </a:p>
          <a:p>
            <a:r>
              <a:rPr lang="en-US" sz="2400" dirty="0"/>
              <a:t>Important Considerations for online course delivery</a:t>
            </a:r>
          </a:p>
          <a:p>
            <a:r>
              <a:rPr lang="en-US" sz="2400" dirty="0"/>
              <a:t>Canvas resources</a:t>
            </a:r>
          </a:p>
          <a:p>
            <a:pPr lvl="1"/>
            <a:r>
              <a:rPr lang="en-US" sz="1800" dirty="0"/>
              <a:t>Content delivery</a:t>
            </a:r>
          </a:p>
          <a:p>
            <a:pPr lvl="1"/>
            <a:r>
              <a:rPr lang="en-US" sz="1800" dirty="0"/>
              <a:t>Assessment</a:t>
            </a:r>
          </a:p>
          <a:p>
            <a:pPr lvl="1"/>
            <a:r>
              <a:rPr lang="en-US" sz="1800" dirty="0"/>
              <a:t>Interactions</a:t>
            </a:r>
          </a:p>
          <a:p>
            <a:pPr lvl="1"/>
            <a:r>
              <a:rPr lang="en-US" sz="1800" dirty="0"/>
              <a:t>Development course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4828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40EA-1045-FA48-8585-90CB23BCD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3D4BD-CDF0-5841-922D-A0910D0DE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Lecture courses must be offered online</a:t>
            </a:r>
          </a:p>
          <a:p>
            <a:pPr lvl="1"/>
            <a:r>
              <a:rPr lang="en-US" b="1" dirty="0"/>
              <a:t>Many resources available in Canvas</a:t>
            </a:r>
          </a:p>
          <a:p>
            <a:pPr lvl="1"/>
            <a:endParaRPr lang="en-US" dirty="0"/>
          </a:p>
          <a:p>
            <a:r>
              <a:rPr lang="en-US" dirty="0"/>
              <a:t>Laboratory courses must be canceled</a:t>
            </a:r>
          </a:p>
          <a:p>
            <a:pPr lvl="1"/>
            <a:r>
              <a:rPr lang="en-US" dirty="0"/>
              <a:t>Alternate assignments may be provided during or after the two-week cancellation</a:t>
            </a:r>
          </a:p>
          <a:p>
            <a:pPr lvl="1"/>
            <a:endParaRPr lang="en-US" dirty="0"/>
          </a:p>
          <a:p>
            <a:r>
              <a:rPr lang="en-US" dirty="0"/>
              <a:t>Undergraduate research must be suspended</a:t>
            </a:r>
          </a:p>
          <a:p>
            <a:pPr lvl="1"/>
            <a:r>
              <a:rPr lang="en-US" dirty="0"/>
              <a:t>CH E 490 and Griswold Research Internships</a:t>
            </a:r>
          </a:p>
          <a:p>
            <a:pPr lvl="1"/>
            <a:r>
              <a:rPr lang="en-US" dirty="0"/>
              <a:t>Need to document revised expectations and deliverables</a:t>
            </a:r>
          </a:p>
          <a:p>
            <a:pPr lvl="1"/>
            <a:endParaRPr lang="en-US" dirty="0"/>
          </a:p>
          <a:p>
            <a:r>
              <a:rPr lang="en-US" dirty="0"/>
              <a:t>Graduate research and CTE/TA’s will continue</a:t>
            </a:r>
          </a:p>
          <a:p>
            <a:pPr lvl="1"/>
            <a:r>
              <a:rPr lang="en-US" dirty="0"/>
              <a:t>Leverage CTE/TA support to convert materials to online format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A9111-AF30-3A4A-8940-964C46563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Important Considerations for Online Course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E9A88-CEE6-7F43-AD55-EA76F2E5D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access, tech savvy, and accessibility</a:t>
            </a:r>
          </a:p>
          <a:p>
            <a:pPr lvl="1"/>
            <a:r>
              <a:rPr lang="en-US" dirty="0"/>
              <a:t>Asynchronous delivery is preferred</a:t>
            </a:r>
          </a:p>
          <a:p>
            <a:pPr lvl="1"/>
            <a:r>
              <a:rPr lang="en-US" dirty="0"/>
              <a:t>Synchronous delivery must also be recorded</a:t>
            </a:r>
          </a:p>
          <a:p>
            <a:pPr lvl="1"/>
            <a:r>
              <a:rPr lang="en-US" dirty="0"/>
              <a:t>Minimize introduction of new software and web platforms</a:t>
            </a:r>
          </a:p>
          <a:p>
            <a:pPr lvl="1"/>
            <a:r>
              <a:rPr lang="en-US" dirty="0"/>
              <a:t>Direct students to available resources and tutorials for assistance with online tools (CELT Course Continuity)</a:t>
            </a:r>
          </a:p>
          <a:p>
            <a:pPr lvl="1"/>
            <a:r>
              <a:rPr lang="en-US" dirty="0"/>
              <a:t>Encourage students to communicate with SAS</a:t>
            </a:r>
          </a:p>
          <a:p>
            <a:r>
              <a:rPr lang="en-US" dirty="0"/>
              <a:t>Communication (required by March 23</a:t>
            </a:r>
            <a:r>
              <a:rPr lang="en-US" baseline="30000" dirty="0"/>
              <a:t>rd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Clear expectations</a:t>
            </a:r>
          </a:p>
          <a:p>
            <a:pPr lvl="1"/>
            <a:r>
              <a:rPr lang="en-US" dirty="0"/>
              <a:t>Preferred method of communication</a:t>
            </a:r>
          </a:p>
          <a:p>
            <a:pPr lvl="1"/>
            <a:r>
              <a:rPr lang="en-US" dirty="0"/>
              <a:t>Additional course resources</a:t>
            </a:r>
          </a:p>
          <a:p>
            <a:pPr lvl="1"/>
            <a:r>
              <a:rPr lang="en-US" dirty="0"/>
              <a:t>Changes to assignments and deadlines</a:t>
            </a:r>
          </a:p>
        </p:txBody>
      </p:sp>
    </p:spTree>
    <p:extLst>
      <p:ext uri="{BB962C8B-B14F-4D97-AF65-F5344CB8AC3E}">
        <p14:creationId xmlns:p14="http://schemas.microsoft.com/office/powerpoint/2010/main" val="18544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A9111-AF30-3A4A-8940-964C46563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Important Considerations for Online Course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E9A88-CEE6-7F43-AD55-EA76F2E5D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Effective, </a:t>
            </a:r>
            <a:r>
              <a:rPr lang="en-US" u="sng" dirty="0"/>
              <a:t>efficient</a:t>
            </a:r>
            <a:r>
              <a:rPr lang="en-US" dirty="0"/>
              <a:t>, and flexible</a:t>
            </a:r>
          </a:p>
          <a:p>
            <a:pPr lvl="1"/>
            <a:r>
              <a:rPr lang="en-US" dirty="0"/>
              <a:t>Use technology with which you are already comfortable</a:t>
            </a:r>
          </a:p>
          <a:p>
            <a:pPr lvl="1"/>
            <a:r>
              <a:rPr lang="en-US" dirty="0"/>
              <a:t>Use available notes and PowerPoints</a:t>
            </a:r>
          </a:p>
          <a:p>
            <a:pPr lvl="1"/>
            <a:r>
              <a:rPr lang="en-US" dirty="0"/>
              <a:t>Use available web resources</a:t>
            </a:r>
          </a:p>
          <a:p>
            <a:pPr lvl="2"/>
            <a:r>
              <a:rPr lang="en-US" dirty="0"/>
              <a:t>Learn </a:t>
            </a:r>
            <a:r>
              <a:rPr lang="en-US" dirty="0" err="1"/>
              <a:t>ChemE</a:t>
            </a:r>
            <a:endParaRPr lang="en-US" dirty="0"/>
          </a:p>
          <a:p>
            <a:pPr lvl="1"/>
            <a:r>
              <a:rPr lang="en-US" dirty="0"/>
              <a:t>Be flexible in the event that your access or student access to technology is limited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1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E0E7E-845E-854C-A751-9D1BD5D3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Canvas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32942-1503-3647-B9A7-52BE0E112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Delivery</a:t>
            </a:r>
          </a:p>
          <a:p>
            <a:pPr lvl="1"/>
            <a:r>
              <a:rPr lang="en-US" dirty="0"/>
              <a:t>Studio or WebEx</a:t>
            </a:r>
          </a:p>
          <a:p>
            <a:pPr lvl="2"/>
            <a:r>
              <a:rPr lang="en-US" dirty="0"/>
              <a:t>PowerPoint or scanned notes</a:t>
            </a:r>
          </a:p>
          <a:p>
            <a:pPr lvl="1"/>
            <a:r>
              <a:rPr lang="en-US" dirty="0"/>
              <a:t>Live lecture capture in Sweeney 1150</a:t>
            </a:r>
          </a:p>
          <a:p>
            <a:pPr lvl="1"/>
            <a:r>
              <a:rPr lang="en-US" dirty="0" err="1"/>
              <a:t>LiveScribe</a:t>
            </a:r>
            <a:endParaRPr lang="en-US" dirty="0"/>
          </a:p>
          <a:p>
            <a:r>
              <a:rPr lang="en-US" dirty="0"/>
              <a:t>Assessment</a:t>
            </a:r>
          </a:p>
          <a:p>
            <a:pPr lvl="1"/>
            <a:r>
              <a:rPr lang="en-US" dirty="0"/>
              <a:t>Quizzes/Surveys</a:t>
            </a:r>
          </a:p>
          <a:p>
            <a:pPr lvl="1"/>
            <a:r>
              <a:rPr lang="en-US" dirty="0"/>
              <a:t>Lockdown Browser</a:t>
            </a:r>
          </a:p>
          <a:p>
            <a:pPr lvl="1"/>
            <a:r>
              <a:rPr lang="en-US" dirty="0"/>
              <a:t>Assignments with file upload</a:t>
            </a:r>
          </a:p>
          <a:p>
            <a:pPr lvl="2"/>
            <a:r>
              <a:rPr lang="en-US" dirty="0"/>
              <a:t>Free pdf scanner apps available (</a:t>
            </a:r>
            <a:r>
              <a:rPr lang="en-US" dirty="0" err="1"/>
              <a:t>CamScanner</a:t>
            </a:r>
            <a:r>
              <a:rPr lang="en-US" dirty="0"/>
              <a:t>, Adobe Scan to PDF)</a:t>
            </a:r>
          </a:p>
          <a:p>
            <a:pPr lvl="2"/>
            <a:r>
              <a:rPr lang="en-US" dirty="0"/>
              <a:t>Library scanners available</a:t>
            </a:r>
          </a:p>
        </p:txBody>
      </p:sp>
    </p:spTree>
    <p:extLst>
      <p:ext uri="{BB962C8B-B14F-4D97-AF65-F5344CB8AC3E}">
        <p14:creationId xmlns:p14="http://schemas.microsoft.com/office/powerpoint/2010/main" val="24303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E0E7E-845E-854C-A751-9D1BD5D3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Canvas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32942-1503-3647-B9A7-52BE0E112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  <a:p>
            <a:pPr lvl="1"/>
            <a:r>
              <a:rPr lang="en-US" dirty="0"/>
              <a:t>Announcements</a:t>
            </a:r>
          </a:p>
          <a:p>
            <a:pPr lvl="1"/>
            <a:r>
              <a:rPr lang="en-US" dirty="0"/>
              <a:t>Discussions</a:t>
            </a:r>
          </a:p>
          <a:p>
            <a:pPr lvl="2"/>
            <a:r>
              <a:rPr lang="en-US" dirty="0"/>
              <a:t>Graded or ungraded</a:t>
            </a:r>
          </a:p>
          <a:p>
            <a:pPr lvl="2"/>
            <a:r>
              <a:rPr lang="en-US" dirty="0"/>
              <a:t>Anonymous (?)</a:t>
            </a:r>
          </a:p>
          <a:p>
            <a:pPr lvl="1"/>
            <a:r>
              <a:rPr lang="en-US" dirty="0"/>
              <a:t>Chat</a:t>
            </a:r>
          </a:p>
          <a:p>
            <a:pPr lvl="1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6243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45FA7-5201-1A4B-AF25-F37DBAAA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Canvas Resources: Development Course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90849-CABA-4045-9B72-E92D293C63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694"/>
          <a:stretch/>
        </p:blipFill>
        <p:spPr>
          <a:xfrm>
            <a:off x="1215650" y="1424762"/>
            <a:ext cx="6712701" cy="463029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3A7D46-DC6A-3743-BD5D-795033D355F5}"/>
              </a:ext>
            </a:extLst>
          </p:cNvPr>
          <p:cNvCxnSpPr/>
          <p:nvPr/>
        </p:nvCxnSpPr>
        <p:spPr bwMode="auto">
          <a:xfrm>
            <a:off x="382772" y="1881963"/>
            <a:ext cx="925033" cy="8080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7E14C81-507E-334A-9546-0DA6ECCAE27E}"/>
              </a:ext>
            </a:extLst>
          </p:cNvPr>
          <p:cNvCxnSpPr/>
          <p:nvPr/>
        </p:nvCxnSpPr>
        <p:spPr bwMode="auto">
          <a:xfrm>
            <a:off x="785031" y="3879819"/>
            <a:ext cx="925033" cy="8080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A73261E-8FCA-0541-BC4B-6523968B58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41" r="13489" b="-1"/>
          <a:stretch/>
        </p:blipFill>
        <p:spPr>
          <a:xfrm>
            <a:off x="228600" y="5839335"/>
            <a:ext cx="8686800" cy="9677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D6E00D-8604-8240-96A9-6DEE72C76B90}"/>
              </a:ext>
            </a:extLst>
          </p:cNvPr>
          <p:cNvCxnSpPr>
            <a:cxnSpLocks/>
          </p:cNvCxnSpPr>
          <p:nvPr/>
        </p:nvCxnSpPr>
        <p:spPr bwMode="auto">
          <a:xfrm flipH="1">
            <a:off x="548017" y="5420733"/>
            <a:ext cx="411122" cy="10119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98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92E60-15D6-184A-990F-B30A7206A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Studio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56BFB1C-03C1-D64A-82D7-497203D70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quizzes from My Uploads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5C814B1-5AF6-2141-808E-C2498B95C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169"/>
            <a:ext cx="9144000" cy="495083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61F3E53-712F-614D-9131-DBE7E678D41E}"/>
              </a:ext>
            </a:extLst>
          </p:cNvPr>
          <p:cNvCxnSpPr>
            <a:cxnSpLocks/>
          </p:cNvCxnSpPr>
          <p:nvPr/>
        </p:nvCxnSpPr>
        <p:spPr bwMode="auto">
          <a:xfrm flipV="1">
            <a:off x="893135" y="2153688"/>
            <a:ext cx="712382" cy="9510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E0895F-5B08-8D4E-BC3F-F5FFA51F1D0F}"/>
              </a:ext>
            </a:extLst>
          </p:cNvPr>
          <p:cNvCxnSpPr>
            <a:cxnSpLocks/>
          </p:cNvCxnSpPr>
          <p:nvPr/>
        </p:nvCxnSpPr>
        <p:spPr bwMode="auto">
          <a:xfrm flipH="1">
            <a:off x="3089199" y="2066657"/>
            <a:ext cx="770420" cy="6079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4845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2E10-E186-264B-9A92-C2BB71392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Studio Captions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53F0963-2FA8-914B-9371-1BA307182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caption from within video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EB9754-8277-A14D-A8B9-90653A528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2097"/>
            <a:ext cx="9144000" cy="444284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382765-8D75-5744-BF28-0B925B10F37B}"/>
              </a:ext>
            </a:extLst>
          </p:cNvPr>
          <p:cNvCxnSpPr>
            <a:cxnSpLocks/>
          </p:cNvCxnSpPr>
          <p:nvPr/>
        </p:nvCxnSpPr>
        <p:spPr bwMode="auto">
          <a:xfrm flipH="1">
            <a:off x="4472765" y="4869713"/>
            <a:ext cx="1173124" cy="4098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483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theme/theme1.xml><?xml version="1.0" encoding="utf-8"?>
<a:theme xmlns:a="http://schemas.openxmlformats.org/drawingml/2006/main" name="CoE template">
  <a:themeElements>
    <a:clrScheme name="CoE template 15">
      <a:dk1>
        <a:srgbClr val="000000"/>
      </a:dk1>
      <a:lt1>
        <a:srgbClr val="FFFFFF"/>
      </a:lt1>
      <a:dk2>
        <a:srgbClr val="800000"/>
      </a:dk2>
      <a:lt2>
        <a:srgbClr val="ADA07A"/>
      </a:lt2>
      <a:accent1>
        <a:srgbClr val="ADA07A"/>
      </a:accent1>
      <a:accent2>
        <a:srgbClr val="800000"/>
      </a:accent2>
      <a:accent3>
        <a:srgbClr val="FFFFFF"/>
      </a:accent3>
      <a:accent4>
        <a:srgbClr val="000000"/>
      </a:accent4>
      <a:accent5>
        <a:srgbClr val="D3CDBE"/>
      </a:accent5>
      <a:accent6>
        <a:srgbClr val="730000"/>
      </a:accent6>
      <a:hlink>
        <a:srgbClr val="002654"/>
      </a:hlink>
      <a:folHlink>
        <a:srgbClr val="4C452B"/>
      </a:folHlink>
    </a:clrScheme>
    <a:fontScheme name="CoE templat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lnDef>
  </a:objectDefaults>
  <a:extraClrSchemeLst>
    <a:extraClrScheme>
      <a:clrScheme name="Co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 template 13">
        <a:dk1>
          <a:srgbClr val="000000"/>
        </a:dk1>
        <a:lt1>
          <a:srgbClr val="FFFFFF"/>
        </a:lt1>
        <a:dk2>
          <a:srgbClr val="C41E3A"/>
        </a:dk2>
        <a:lt2>
          <a:srgbClr val="ADA07A"/>
        </a:lt2>
        <a:accent1>
          <a:srgbClr val="ADA07A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3CDB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E template 14">
        <a:dk1>
          <a:srgbClr val="000000"/>
        </a:dk1>
        <a:lt1>
          <a:srgbClr val="FFFFFF"/>
        </a:lt1>
        <a:dk2>
          <a:srgbClr val="C41E3A"/>
        </a:dk2>
        <a:lt2>
          <a:srgbClr val="ADA07A"/>
        </a:lt2>
        <a:accent1>
          <a:srgbClr val="ADA07A"/>
        </a:accent1>
        <a:accent2>
          <a:srgbClr val="C41E3A"/>
        </a:accent2>
        <a:accent3>
          <a:srgbClr val="FFFFFF"/>
        </a:accent3>
        <a:accent4>
          <a:srgbClr val="000000"/>
        </a:accent4>
        <a:accent5>
          <a:srgbClr val="D3CDBE"/>
        </a:accent5>
        <a:accent6>
          <a:srgbClr val="B11A34"/>
        </a:accent6>
        <a:hlink>
          <a:srgbClr val="002654"/>
        </a:hlink>
        <a:folHlink>
          <a:srgbClr val="4C45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E template 15">
        <a:dk1>
          <a:srgbClr val="000000"/>
        </a:dk1>
        <a:lt1>
          <a:srgbClr val="FFFFFF"/>
        </a:lt1>
        <a:dk2>
          <a:srgbClr val="800000"/>
        </a:dk2>
        <a:lt2>
          <a:srgbClr val="ADA07A"/>
        </a:lt2>
        <a:accent1>
          <a:srgbClr val="ADA07A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D3CDBE"/>
        </a:accent5>
        <a:accent6>
          <a:srgbClr val="730000"/>
        </a:accent6>
        <a:hlink>
          <a:srgbClr val="002654"/>
        </a:hlink>
        <a:folHlink>
          <a:srgbClr val="4C45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BE-PowerPoint-Template-New-2015-Single-Page  -  Read-Only" id="{52C9FA65-487F-CE49-81E4-7F5E1CBDC556}" vid="{DD4AFEDA-C728-3842-B024-C3C00A5B1A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CoE template</Template>
  <TotalTime>513</TotalTime>
  <Words>284</Words>
  <Application>Microsoft Macintosh PowerPoint</Application>
  <PresentationFormat>On-screen Show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Impact</vt:lpstr>
      <vt:lpstr>Times</vt:lpstr>
      <vt:lpstr>CoE template</vt:lpstr>
      <vt:lpstr>Outline</vt:lpstr>
      <vt:lpstr>Impact</vt:lpstr>
      <vt:lpstr>Important Considerations for Online Course Delivery</vt:lpstr>
      <vt:lpstr>Important Considerations for Online Course Delivery</vt:lpstr>
      <vt:lpstr>Canvas Resources</vt:lpstr>
      <vt:lpstr>Canvas Resources</vt:lpstr>
      <vt:lpstr>Canvas Resources: Development Course</vt:lpstr>
      <vt:lpstr>Studio</vt:lpstr>
      <vt:lpstr>Studio Captions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ABET Overview and Updates</dc:title>
  <dc:creator>Heinen, Jennifer [C B E]</dc:creator>
  <cp:lastModifiedBy>Heinen, Jennifer [C B E]</cp:lastModifiedBy>
  <cp:revision>35</cp:revision>
  <dcterms:created xsi:type="dcterms:W3CDTF">2019-08-19T15:32:21Z</dcterms:created>
  <dcterms:modified xsi:type="dcterms:W3CDTF">2020-03-12T17:45:41Z</dcterms:modified>
</cp:coreProperties>
</file>